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60" r:id="rId4"/>
    <p:sldId id="261" r:id="rId5"/>
    <p:sldId id="262" r:id="rId6"/>
    <p:sldId id="263" r:id="rId7"/>
    <p:sldId id="265" r:id="rId8"/>
    <p:sldId id="270" r:id="rId9"/>
    <p:sldId id="267" r:id="rId10"/>
    <p:sldId id="264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9B5E63-189D-41FD-A03A-AD9FDBA19FAF}" type="datetimeFigureOut">
              <a:rPr lang="en-US" smtClean="0"/>
              <a:t>12/26/2015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26743-0478-40C7-BFA0-C35606593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81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0691-831F-4C51-90D7-25BC7B6422CC}" type="datetime1">
              <a:rPr lang="en-US" smtClean="0"/>
              <a:t>12/26/2015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294A-444F-44B2-A870-80FACE0D8698}" type="datetime1">
              <a:rPr lang="en-US" smtClean="0"/>
              <a:t>12/26/2015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DBBA-8EA4-4AB0-833A-8E2255AF5B78}" type="datetime1">
              <a:rPr lang="en-US" smtClean="0"/>
              <a:t>12/26/2015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5967-63C2-4152-B339-CB8B500CD751}" type="datetime1">
              <a:rPr lang="en-US" smtClean="0"/>
              <a:t>12/26/2015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91B8E-1B06-4E10-9802-38FEA1913944}" type="datetime1">
              <a:rPr lang="en-US" smtClean="0"/>
              <a:t>12/26/2015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93BDC-1DF8-46E5-9CF6-09510DD07F10}" type="datetime1">
              <a:rPr lang="en-US" smtClean="0"/>
              <a:t>12/26/2015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8555-D1B8-49A3-B6D3-2EF22C76DCBF}" type="datetime1">
              <a:rPr lang="en-US" smtClean="0"/>
              <a:t>12/26/2015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2E08B-8C5B-4FAF-94B5-B688FD9A0C11}" type="datetime1">
              <a:rPr lang="en-US" smtClean="0"/>
              <a:t>12/26/2015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B645-C75F-428B-B0C2-ADD4EC3EC149}" type="datetime1">
              <a:rPr lang="en-US" smtClean="0"/>
              <a:t>12/26/2015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EF55-9DAD-4045-86FF-04FEE269EF3A}" type="datetime1">
              <a:rPr lang="en-US" smtClean="0"/>
              <a:t>12/26/2015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16EE3-0158-44E9-9973-52EC8E7883D2}" type="datetime1">
              <a:rPr lang="en-US" smtClean="0"/>
              <a:t>12/26/2015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F3E1-C496-4B5A-A512-CDE798E33EA8}" type="datetime1">
              <a:rPr lang="en-US" smtClean="0"/>
              <a:t>12/26/2015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30BD9-6F7F-4A75-AF84-2145B01C4318}" type="datetime1">
              <a:rPr lang="en-US" smtClean="0"/>
              <a:t>12/26/2015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0B0D8-2C76-4A6E-871A-738DF01B2043}" type="datetime1">
              <a:rPr lang="en-US" smtClean="0"/>
              <a:t>12/26/2015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1B7E-0ED4-4979-888C-FBDB38B40DD3}" type="datetime1">
              <a:rPr lang="en-US" smtClean="0"/>
              <a:t>12/26/2015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E37B-5385-4E44-8052-E749E6A4F6D7}" type="datetime1">
              <a:rPr lang="en-US" smtClean="0"/>
              <a:t>12/26/2015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C052-0F32-4136-97D8-DAE1978CAEEB}" type="datetime1">
              <a:rPr lang="en-US" smtClean="0"/>
              <a:t>12/26/2015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B120F11-E1BB-4782-8D7D-6DAD52E67A05}" type="datetime1">
              <a:rPr lang="en-US" smtClean="0"/>
              <a:t>12/26/2015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Bacterial Foraging Optimization (BFO)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 smtClean="0"/>
              <a:t>Momčilo Vasilijević</a:t>
            </a:r>
          </a:p>
          <a:p>
            <a:r>
              <a:rPr lang="sr-Latn-RS" dirty="0" smtClean="0"/>
              <a:t>Vm153390m</a:t>
            </a:r>
            <a:r>
              <a:rPr lang="en-US" dirty="0" smtClean="0"/>
              <a:t>@</a:t>
            </a:r>
            <a:r>
              <a:rPr lang="sr-Latn-RS" dirty="0" smtClean="0"/>
              <a:t>student.etf.rs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014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Pros</a:t>
            </a:r>
          </a:p>
          <a:p>
            <a:pPr lvl="1"/>
            <a:r>
              <a:rPr lang="en-US" dirty="0" smtClean="0"/>
              <a:t>Simple implementation</a:t>
            </a:r>
          </a:p>
          <a:p>
            <a:pPr lvl="1"/>
            <a:r>
              <a:rPr lang="en-US" dirty="0" smtClean="0"/>
              <a:t>Easy to distribute</a:t>
            </a:r>
          </a:p>
          <a:p>
            <a:pPr lvl="1"/>
            <a:r>
              <a:rPr lang="en-US" dirty="0" smtClean="0"/>
              <a:t>No local minima problem</a:t>
            </a:r>
          </a:p>
          <a:p>
            <a:pPr lvl="1"/>
            <a:r>
              <a:rPr lang="en-US" dirty="0" smtClean="0"/>
              <a:t>No need for gradient</a:t>
            </a:r>
          </a:p>
          <a:p>
            <a:pPr lvl="1"/>
            <a:r>
              <a:rPr lang="en-US" dirty="0" smtClean="0"/>
              <a:t>Fitness function can change over time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Cons</a:t>
                </a:r>
              </a:p>
              <a:p>
                <a:pPr lvl="1"/>
                <a:r>
                  <a:rPr lang="en-US" dirty="0" smtClean="0"/>
                  <a:t>Complexity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𝐶𝑜𝑙𝑜𝑛𝑦𝑆𝑖𝑧𝑒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Too many parameters to tune</a:t>
                </a:r>
              </a:p>
              <a:p>
                <a:pPr lvl="1"/>
                <a:r>
                  <a:rPr lang="en-US" dirty="0" smtClean="0"/>
                  <a:t>Fixed search step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416" t="-7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785838" y="295729"/>
            <a:ext cx="1925516" cy="767687"/>
          </a:xfrm>
        </p:spPr>
        <p:txBody>
          <a:bodyPr/>
          <a:lstStyle/>
          <a:p>
            <a:fld id="{D57F1E4F-1CFF-5643-939E-02111984F565}" type="slidenum">
              <a:rPr lang="en-US" smtClean="0"/>
              <a:t>10</a:t>
            </a:fld>
            <a:r>
              <a:rPr lang="en-US" dirty="0" smtClean="0"/>
              <a:t>/11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372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Q/A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Thank you for your attention!</a:t>
            </a:r>
          </a:p>
          <a:p>
            <a:endParaRPr lang="en-US" dirty="0"/>
          </a:p>
          <a:p>
            <a:r>
              <a:rPr lang="en-US" dirty="0" smtClean="0"/>
              <a:t>Mom</a:t>
            </a:r>
            <a:r>
              <a:rPr lang="sr-Latn-RS" dirty="0" smtClean="0"/>
              <a:t>čilo </a:t>
            </a:r>
            <a:r>
              <a:rPr lang="sr-Latn-RS" dirty="0" smtClean="0"/>
              <a:t>Vasilijevi</a:t>
            </a:r>
            <a:r>
              <a:rPr lang="sr-Latn-RS" dirty="0"/>
              <a:t>ć</a:t>
            </a:r>
            <a:r>
              <a:rPr lang="en-US" dirty="0" smtClean="0"/>
              <a:t>, </a:t>
            </a:r>
            <a:r>
              <a:rPr lang="en-US" dirty="0" smtClean="0"/>
              <a:t>15/3390</a:t>
            </a:r>
            <a:endParaRPr lang="sr-Latn-RS" dirty="0" smtClean="0"/>
          </a:p>
          <a:p>
            <a:r>
              <a:rPr lang="en-US" dirty="0" smtClean="0"/>
              <a:t>vm153390m@student.etf.rs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058400" y="295729"/>
            <a:ext cx="1362808" cy="767687"/>
          </a:xfrm>
        </p:spPr>
        <p:txBody>
          <a:bodyPr/>
          <a:lstStyle/>
          <a:p>
            <a:fld id="{D57F1E4F-1CFF-5643-939E-02111984F565}" type="slidenum">
              <a:rPr lang="en-US" smtClean="0"/>
              <a:t>11</a:t>
            </a:fld>
            <a:r>
              <a:rPr lang="en-US" dirty="0" smtClean="0"/>
              <a:t>/11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831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Selection </a:t>
            </a:r>
            <a:r>
              <a:rPr lang="en-US" dirty="0"/>
              <a:t>of a best element (with regard to some criteria) from some set of available alternatives</a:t>
            </a:r>
          </a:p>
          <a:p>
            <a:r>
              <a:rPr lang="en-US" dirty="0"/>
              <a:t>Maximizing or minimizing a real </a:t>
            </a:r>
            <a:r>
              <a:rPr lang="en-US" dirty="0" smtClean="0"/>
              <a:t>function</a:t>
            </a:r>
          </a:p>
          <a:p>
            <a:r>
              <a:rPr lang="en-US" dirty="0" smtClean="0"/>
              <a:t>Many methods for solving</a:t>
            </a:r>
          </a:p>
          <a:p>
            <a:pPr lvl="1"/>
            <a:r>
              <a:rPr lang="en-US" dirty="0" smtClean="0"/>
              <a:t>Gradient descent</a:t>
            </a:r>
          </a:p>
          <a:p>
            <a:pPr lvl="1"/>
            <a:r>
              <a:rPr lang="en-US" dirty="0" smtClean="0"/>
              <a:t>RMSPROP</a:t>
            </a:r>
          </a:p>
          <a:p>
            <a:pPr lvl="1"/>
            <a:r>
              <a:rPr lang="en-US" dirty="0" smtClean="0"/>
              <a:t>Hessian-free optimization</a:t>
            </a:r>
          </a:p>
          <a:p>
            <a:pPr lvl="1"/>
            <a:r>
              <a:rPr lang="en-US" dirty="0" smtClean="0"/>
              <a:t>Evolutionary algorithms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54675" y="2507655"/>
            <a:ext cx="4395788" cy="3296841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998329" cy="767687"/>
          </a:xfrm>
        </p:spPr>
        <p:txBody>
          <a:bodyPr/>
          <a:lstStyle/>
          <a:p>
            <a:fld id="{D57F1E4F-1CFF-5643-939E-02111984F565}" type="slidenum">
              <a:rPr lang="en-US" smtClean="0"/>
              <a:t>2</a:t>
            </a:fld>
            <a:r>
              <a:rPr lang="en-US" dirty="0" smtClean="0"/>
              <a:t>/11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440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Biological inspiration</a:t>
            </a:r>
            <a:endParaRPr lang="en-US" dirty="0"/>
          </a:p>
        </p:txBody>
      </p:sp>
      <p:pic>
        <p:nvPicPr>
          <p:cNvPr id="5" name="Motions of Swarming E coli Bacteria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03325" y="2060575"/>
            <a:ext cx="4195763" cy="41957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Foraging behavior of E. coli</a:t>
            </a:r>
          </a:p>
          <a:p>
            <a:r>
              <a:rPr lang="en-US" dirty="0" smtClean="0"/>
              <a:t>Swimming </a:t>
            </a:r>
            <a:r>
              <a:rPr lang="en-US" dirty="0"/>
              <a:t>up a nutrient </a:t>
            </a:r>
            <a:r>
              <a:rPr lang="en-US" dirty="0" smtClean="0"/>
              <a:t>gradient</a:t>
            </a:r>
          </a:p>
          <a:p>
            <a:r>
              <a:rPr lang="en-US" dirty="0" smtClean="0"/>
              <a:t>Swimming in groups</a:t>
            </a:r>
          </a:p>
          <a:p>
            <a:r>
              <a:rPr lang="en-US" dirty="0" smtClean="0"/>
              <a:t>Concentric </a:t>
            </a:r>
            <a:r>
              <a:rPr lang="en-US" dirty="0"/>
              <a:t>patterns of swarms with high bacterial </a:t>
            </a:r>
            <a:r>
              <a:rPr lang="en-US" dirty="0" smtClean="0"/>
              <a:t>density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72700" y="295729"/>
            <a:ext cx="1257300" cy="767687"/>
          </a:xfrm>
        </p:spPr>
        <p:txBody>
          <a:bodyPr/>
          <a:lstStyle/>
          <a:p>
            <a:fld id="{D57F1E4F-1CFF-5643-939E-02111984F565}" type="slidenum">
              <a:rPr lang="en-US" smtClean="0"/>
              <a:t>3</a:t>
            </a:fld>
            <a:r>
              <a:rPr lang="en-US" dirty="0" smtClean="0"/>
              <a:t>/11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69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Bacterial foraging optimization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Chemotaxis</a:t>
            </a:r>
          </a:p>
          <a:p>
            <a:pPr lvl="1"/>
            <a:r>
              <a:rPr lang="en-US" dirty="0" smtClean="0"/>
              <a:t>Simulates </a:t>
            </a:r>
            <a:r>
              <a:rPr lang="en-US" dirty="0"/>
              <a:t>the movement of an E.coli </a:t>
            </a:r>
            <a:r>
              <a:rPr lang="en-US" dirty="0" smtClean="0"/>
              <a:t>cell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wimming and tumbling </a:t>
            </a:r>
            <a:r>
              <a:rPr lang="en-US" dirty="0"/>
              <a:t>via flagella</a:t>
            </a:r>
          </a:p>
          <a:p>
            <a:r>
              <a:rPr lang="en-US" dirty="0" smtClean="0"/>
              <a:t>Swarming</a:t>
            </a:r>
          </a:p>
          <a:p>
            <a:pPr lvl="1"/>
            <a:r>
              <a:rPr lang="en-US" dirty="0" smtClean="0"/>
              <a:t>Group </a:t>
            </a:r>
            <a:r>
              <a:rPr lang="en-US" dirty="0"/>
              <a:t>of E.coli cells arrange </a:t>
            </a:r>
            <a:r>
              <a:rPr lang="en-US" dirty="0" smtClean="0"/>
              <a:t>themselves in </a:t>
            </a:r>
            <a:r>
              <a:rPr lang="en-US" dirty="0"/>
              <a:t>a traveling ring</a:t>
            </a:r>
          </a:p>
          <a:p>
            <a:r>
              <a:rPr lang="en-US" dirty="0" smtClean="0"/>
              <a:t>Reproduction</a:t>
            </a:r>
          </a:p>
          <a:p>
            <a:r>
              <a:rPr lang="en-US" dirty="0" smtClean="0"/>
              <a:t>Elimination and dispersal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04584" y="452718"/>
            <a:ext cx="1028699" cy="610698"/>
          </a:xfrm>
        </p:spPr>
        <p:txBody>
          <a:bodyPr/>
          <a:lstStyle/>
          <a:p>
            <a:fld id="{D57F1E4F-1CFF-5643-939E-02111984F565}" type="slidenum">
              <a:rPr lang="en-US" smtClean="0"/>
              <a:t>4</a:t>
            </a:fld>
            <a:r>
              <a:rPr lang="en-US" dirty="0" smtClean="0"/>
              <a:t>/11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286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Chemotaxis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Motion </a:t>
                </a:r>
                <a:r>
                  <a:rPr lang="en-US" dirty="0"/>
                  <a:t>patterns </a:t>
                </a:r>
                <a:r>
                  <a:rPr lang="en-US" dirty="0" smtClean="0"/>
                  <a:t>in </a:t>
                </a:r>
                <a:r>
                  <a:rPr lang="en-US" dirty="0"/>
                  <a:t>the </a:t>
                </a:r>
                <a:r>
                  <a:rPr lang="en-US" dirty="0" smtClean="0"/>
                  <a:t>presence of </a:t>
                </a:r>
                <a:r>
                  <a:rPr lang="en-US" dirty="0"/>
                  <a:t>chemical attractants and </a:t>
                </a:r>
                <a:r>
                  <a:rPr lang="en-US" dirty="0" smtClean="0"/>
                  <a:t>repellents</a:t>
                </a:r>
              </a:p>
              <a:p>
                <a:r>
                  <a:rPr lang="en-US" dirty="0" smtClean="0"/>
                  <a:t>Modeling movement of single bacteria</a:t>
                </a:r>
              </a:p>
              <a:p>
                <a:r>
                  <a:rPr lang="en-US" dirty="0" smtClean="0"/>
                  <a:t>Choose random direction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r>
                  <a:rPr lang="en-US" dirty="0" smtClean="0"/>
                  <a:t>Move from current position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 smtClean="0"/>
                  <a:t> to next position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 smtClean="0"/>
                  <a:t> if next position is better, w.r.t cost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𝑐𝑜𝑠𝑡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936783" cy="767687"/>
          </a:xfrm>
        </p:spPr>
        <p:txBody>
          <a:bodyPr/>
          <a:lstStyle/>
          <a:p>
            <a:fld id="{D57F1E4F-1CFF-5643-939E-02111984F565}" type="slidenum">
              <a:rPr lang="en-US" smtClean="0"/>
              <a:t>5</a:t>
            </a:fld>
            <a:r>
              <a:rPr lang="en-US" dirty="0" smtClean="0"/>
              <a:t>/11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892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Swarming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Simulating </a:t>
                </a:r>
                <a:r>
                  <a:rPr lang="en-US" dirty="0" err="1" smtClean="0"/>
                  <a:t>spatio</a:t>
                </a:r>
                <a:r>
                  <a:rPr lang="en-US" dirty="0" smtClean="0"/>
                  <a:t>-temporal patterns (swarms)</a:t>
                </a:r>
              </a:p>
              <a:p>
                <a:r>
                  <a:rPr lang="en-US" dirty="0" smtClean="0"/>
                  <a:t>Arranging bacteria in rings</a:t>
                </a:r>
              </a:p>
              <a:p>
                <a:r>
                  <a:rPr lang="en-US" dirty="0" smtClean="0"/>
                  <a:t>Cell-to-cell cost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b="0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𝑎𝑡𝑡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𝑎𝑡𝑡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𝑟𝑒𝑝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𝑟𝑒𝑝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</m:e>
                    </m:nary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𝑐𝑐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416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54674" y="2303585"/>
            <a:ext cx="4667881" cy="350091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51831" y="295729"/>
            <a:ext cx="1099037" cy="767687"/>
          </a:xfrm>
        </p:spPr>
        <p:txBody>
          <a:bodyPr/>
          <a:lstStyle/>
          <a:p>
            <a:fld id="{D57F1E4F-1CFF-5643-939E-02111984F565}" type="slidenum">
              <a:rPr lang="en-US" smtClean="0"/>
              <a:t>6</a:t>
            </a:fld>
            <a:r>
              <a:rPr lang="en-US" dirty="0" smtClean="0"/>
              <a:t>/11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734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 code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03312" y="1371600"/>
                <a:ext cx="8946541" cy="518746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400" dirty="0" smtClean="0">
                    <a:latin typeface="Consolas" panose="020B0609020204030204" pitchFamily="49" charset="0"/>
                  </a:rPr>
                  <a:t>For each elimination-dispersal</a:t>
                </a:r>
              </a:p>
              <a:p>
                <a:pPr marL="400050" lvl="1" indent="0">
                  <a:buNone/>
                </a:pPr>
                <a:r>
                  <a:rPr lang="en-US" sz="1400" dirty="0" smtClean="0">
                    <a:latin typeface="Consolas" panose="020B0609020204030204" pitchFamily="49" charset="0"/>
                  </a:rPr>
                  <a:t>For each reproduction</a:t>
                </a:r>
              </a:p>
              <a:p>
                <a:pPr marL="800100" lvl="2" indent="0">
                  <a:buNone/>
                </a:pPr>
                <a:r>
                  <a:rPr lang="en-US" sz="1400" dirty="0" smtClean="0">
                    <a:latin typeface="Consolas" panose="020B0609020204030204" pitchFamily="49" charset="0"/>
                  </a:rPr>
                  <a:t>For each chemotaxis</a:t>
                </a:r>
              </a:p>
              <a:p>
                <a:pPr marL="1257300" lvl="3" indent="0">
                  <a:buNone/>
                </a:pPr>
                <a:r>
                  <a:rPr lang="en-US" dirty="0" smtClean="0">
                    <a:latin typeface="Consolas" panose="020B0609020204030204" pitchFamily="49" charset="0"/>
                  </a:rPr>
                  <a:t>For each bacteria</a:t>
                </a:r>
              </a:p>
              <a:p>
                <a:pPr marL="1714500" lvl="4" indent="0">
                  <a:buNone/>
                </a:pPr>
                <a:r>
                  <a:rPr lang="en-US" b="1" dirty="0" smtClean="0">
                    <a:latin typeface="Consolas" panose="020B0609020204030204" pitchFamily="49" charset="0"/>
                  </a:rPr>
                  <a:t>Calculate cost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𝐉</m:t>
                        </m:r>
                      </m:e>
                      <m:sub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𝐥𝐚𝐬𝐭</m:t>
                        </m:r>
                      </m:sub>
                    </m:sSub>
                    <m:r>
                      <a:rPr lang="en-US" b="1" i="0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𝐉</m:t>
                        </m:r>
                      </m:e>
                      <m:sub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𝐜𝐨𝐬𝐭</m:t>
                        </m:r>
                      </m:sub>
                    </m:sSub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  <m:d>
                          <m:d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d>
                      </m:e>
                    </m:d>
                  </m:oMath>
                </a14:m>
                <a:endParaRPr lang="en-US" b="1" dirty="0" smtClean="0">
                  <a:latin typeface="Consolas" panose="020B0609020204030204" pitchFamily="49" charset="0"/>
                </a:endParaRPr>
              </a:p>
              <a:p>
                <a:pPr marL="1714500" lvl="4" indent="0">
                  <a:buNone/>
                </a:pPr>
                <a:r>
                  <a:rPr lang="en-US" b="1" dirty="0" smtClean="0">
                    <a:latin typeface="Consolas" panose="020B0609020204030204" pitchFamily="49" charset="0"/>
                  </a:rPr>
                  <a:t>Tumble: generate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𝚫</m:t>
                    </m:r>
                  </m:oMath>
                </a14:m>
                <a:endParaRPr lang="en-US" b="1" dirty="0" smtClean="0">
                  <a:latin typeface="Consolas" panose="020B0609020204030204" pitchFamily="49" charset="0"/>
                </a:endParaRPr>
              </a:p>
              <a:p>
                <a:pPr marL="1714500" lvl="4" indent="0">
                  <a:buNone/>
                </a:pPr>
                <a:r>
                  <a:rPr lang="en-US" b="1" dirty="0" smtClean="0">
                    <a:latin typeface="Consolas" panose="020B0609020204030204" pitchFamily="49" charset="0"/>
                  </a:rPr>
                  <a:t>For I = 1 to M</a:t>
                </a:r>
              </a:p>
              <a:p>
                <a:pPr marL="2163100" lvl="5" indent="0">
                  <a:buNone/>
                </a:pPr>
                <a:r>
                  <a:rPr lang="en-US" b="1" dirty="0" smtClean="0">
                    <a:latin typeface="Consolas" panose="020B0609020204030204" pitchFamily="49" charset="0"/>
                  </a:rPr>
                  <a:t>Swim: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𝜽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𝜽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𝚫</m:t>
                    </m:r>
                  </m:oMath>
                </a14:m>
                <a:endParaRPr lang="en-US" b="1" dirty="0" smtClean="0">
                  <a:latin typeface="Consolas" panose="020B0609020204030204" pitchFamily="49" charset="0"/>
                </a:endParaRPr>
              </a:p>
              <a:p>
                <a:pPr marL="2163100" lvl="5" indent="0">
                  <a:buNone/>
                </a:pPr>
                <a:r>
                  <a:rPr lang="en-US" b="1" dirty="0" smtClean="0">
                    <a:latin typeface="Consolas" panose="020B0609020204030204" pitchFamily="49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𝐉</m:t>
                        </m:r>
                      </m:e>
                      <m:sub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𝐜𝐨𝐬𝐭</m:t>
                        </m:r>
                      </m:sub>
                    </m:sSub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𝜽</m:t>
                        </m:r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𝒍𝒂𝒔𝒕</m:t>
                        </m:r>
                      </m:sub>
                    </m:sSub>
                  </m:oMath>
                </a14:m>
                <a:endParaRPr lang="en-US" b="1" dirty="0" smtClean="0">
                  <a:latin typeface="Consolas" panose="020B0609020204030204" pitchFamily="49" charset="0"/>
                </a:endParaRPr>
              </a:p>
              <a:p>
                <a:pPr marL="2628900" lvl="6" indent="0">
                  <a:buNone/>
                </a:pPr>
                <a:r>
                  <a:rPr lang="en-US" b="1" dirty="0" smtClean="0">
                    <a:latin typeface="Consolas" panose="020B0609020204030204" pitchFamily="49" charset="0"/>
                  </a:rPr>
                  <a:t>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𝒍𝒂𝒔𝒕</m:t>
                        </m:r>
                      </m:sub>
                    </m:sSub>
                  </m:oMath>
                </a14:m>
                <a:endParaRPr lang="en-US" b="1" dirty="0" smtClean="0">
                  <a:latin typeface="Consolas" panose="020B0609020204030204" pitchFamily="49" charset="0"/>
                </a:endParaRPr>
              </a:p>
              <a:p>
                <a:pPr marL="2628900" lvl="6" indent="0">
                  <a:buNone/>
                </a:pPr>
                <a:r>
                  <a:rPr lang="en-US" b="1" dirty="0" smtClean="0">
                    <a:latin typeface="Consolas" panose="020B0609020204030204" pitchFamily="49" charset="0"/>
                  </a:rPr>
                  <a:t>Update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endParaRPr lang="en-US" b="1" dirty="0" smtClean="0">
                  <a:latin typeface="Consolas" panose="020B0609020204030204" pitchFamily="49" charset="0"/>
                </a:endParaRPr>
              </a:p>
              <a:p>
                <a:pPr marL="2163100" lvl="5" indent="0">
                  <a:buNone/>
                </a:pPr>
                <a:r>
                  <a:rPr lang="en-US" b="1" dirty="0" smtClean="0">
                    <a:latin typeface="Consolas" panose="020B0609020204030204" pitchFamily="49" charset="0"/>
                  </a:rPr>
                  <a:t>Else break</a:t>
                </a:r>
                <a:endParaRPr lang="en-US" b="1" dirty="0">
                  <a:latin typeface="Consolas" panose="020B0609020204030204" pitchFamily="49" charset="0"/>
                </a:endParaRPr>
              </a:p>
              <a:p>
                <a:pPr marL="800100" lvl="2" indent="0">
                  <a:buNone/>
                </a:pPr>
                <a:r>
                  <a:rPr lang="en-US" sz="1400" dirty="0" smtClean="0">
                    <a:latin typeface="Consolas" panose="020B0609020204030204" pitchFamily="49" charset="0"/>
                  </a:rPr>
                  <a:t>Reproduce</a:t>
                </a:r>
              </a:p>
              <a:p>
                <a:pPr marL="400050" lvl="1" indent="0">
                  <a:buNone/>
                </a:pPr>
                <a:r>
                  <a:rPr lang="en-US" sz="1400" b="0" dirty="0" smtClean="0">
                    <a:latin typeface="Consolas" panose="020B0609020204030204" pitchFamily="49" charset="0"/>
                  </a:rPr>
                  <a:t>Eliminate and disperse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12" y="1371600"/>
                <a:ext cx="8946541" cy="5187462"/>
              </a:xfrm>
              <a:blipFill>
                <a:blip r:embed="rId2"/>
                <a:stretch>
                  <a:fillRect l="-204" t="-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945575" cy="767687"/>
          </a:xfrm>
        </p:spPr>
        <p:txBody>
          <a:bodyPr/>
          <a:lstStyle/>
          <a:p>
            <a:r>
              <a:rPr lang="en-US" dirty="0" smtClean="0"/>
              <a:t>7/11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219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654675" y="2060574"/>
            <a:ext cx="5594350" cy="419576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95792" y="295729"/>
            <a:ext cx="1028700" cy="767687"/>
          </a:xfrm>
        </p:spPr>
        <p:txBody>
          <a:bodyPr/>
          <a:lstStyle/>
          <a:p>
            <a:fld id="{D57F1E4F-1CFF-5643-939E-02111984F565}" type="slidenum">
              <a:rPr lang="en-US" smtClean="0"/>
              <a:t>8</a:t>
            </a:fld>
            <a:r>
              <a:rPr lang="en-US" dirty="0" smtClean="0"/>
              <a:t>/11</a:t>
            </a:r>
            <a:endParaRPr lang="en-US" dirty="0"/>
          </a:p>
        </p:txBody>
      </p:sp>
      <p:pic>
        <p:nvPicPr>
          <p:cNvPr id="4" name="out-bacterias-sphere-20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03325" y="2060575"/>
            <a:ext cx="4195763" cy="4195763"/>
          </a:xfrm>
        </p:spPr>
      </p:pic>
    </p:spTree>
    <p:extLst>
      <p:ext uri="{BB962C8B-B14F-4D97-AF65-F5344CB8AC3E}">
        <p14:creationId xmlns:p14="http://schemas.microsoft.com/office/powerpoint/2010/main" val="55920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Training </a:t>
            </a:r>
            <a:r>
              <a:rPr lang="en-US" dirty="0" smtClean="0"/>
              <a:t>neural network </a:t>
            </a:r>
            <a:r>
              <a:rPr lang="en-US" dirty="0"/>
              <a:t>for short term </a:t>
            </a:r>
            <a:r>
              <a:rPr lang="en-US" dirty="0" smtClean="0"/>
              <a:t>electric </a:t>
            </a:r>
            <a:r>
              <a:rPr lang="en-US" dirty="0"/>
              <a:t>load </a:t>
            </a:r>
            <a:r>
              <a:rPr lang="en-US" dirty="0" smtClean="0"/>
              <a:t>forecast</a:t>
            </a:r>
          </a:p>
          <a:p>
            <a:r>
              <a:rPr lang="en-US" dirty="0" smtClean="0"/>
              <a:t>Image enhancement</a:t>
            </a:r>
          </a:p>
          <a:p>
            <a:pPr lvl="1"/>
            <a:r>
              <a:rPr lang="en-US" dirty="0" smtClean="0"/>
              <a:t>Tuning adaptive </a:t>
            </a:r>
            <a:r>
              <a:rPr lang="en-US" dirty="0"/>
              <a:t>median </a:t>
            </a:r>
            <a:r>
              <a:rPr lang="en-US" dirty="0" smtClean="0"/>
              <a:t>filter </a:t>
            </a:r>
            <a:endParaRPr lang="en-US" dirty="0"/>
          </a:p>
          <a:p>
            <a:pPr lvl="1"/>
            <a:r>
              <a:rPr lang="en-US" dirty="0"/>
              <a:t>I</a:t>
            </a:r>
            <a:r>
              <a:rPr lang="en-US" dirty="0" smtClean="0"/>
              <a:t>mprove </a:t>
            </a:r>
            <a:r>
              <a:rPr lang="en-US" dirty="0"/>
              <a:t>peak signal to noise ratio of a highly corrupted </a:t>
            </a:r>
            <a:r>
              <a:rPr lang="en-US" dirty="0" smtClean="0"/>
              <a:t>image</a:t>
            </a:r>
          </a:p>
          <a:p>
            <a:r>
              <a:rPr lang="en-US" dirty="0" smtClean="0"/>
              <a:t>Tuning </a:t>
            </a:r>
            <a:r>
              <a:rPr lang="en-US" dirty="0"/>
              <a:t>of PID </a:t>
            </a:r>
            <a:r>
              <a:rPr lang="en-US" dirty="0" smtClean="0"/>
              <a:t>(</a:t>
            </a:r>
            <a:r>
              <a:rPr lang="en-US" dirty="0"/>
              <a:t>proportional derivative integral) controller </a:t>
            </a:r>
            <a:r>
              <a:rPr lang="en-US" dirty="0" smtClean="0"/>
              <a:t>parameters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34246" y="295729"/>
            <a:ext cx="1134208" cy="767687"/>
          </a:xfrm>
        </p:spPr>
        <p:txBody>
          <a:bodyPr/>
          <a:lstStyle/>
          <a:p>
            <a:fld id="{D57F1E4F-1CFF-5643-939E-02111984F565}" type="slidenum">
              <a:rPr lang="en-US" smtClean="0"/>
              <a:t>9</a:t>
            </a:fld>
            <a:r>
              <a:rPr lang="en-US" dirty="0" smtClean="0"/>
              <a:t>/11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9330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304</TotalTime>
  <Words>241</Words>
  <Application>Microsoft Office PowerPoint</Application>
  <PresentationFormat>Widescreen</PresentationFormat>
  <Paragraphs>87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Cambria Math</vt:lpstr>
      <vt:lpstr>Century Gothic</vt:lpstr>
      <vt:lpstr>Consolas</vt:lpstr>
      <vt:lpstr>Wingdings 3</vt:lpstr>
      <vt:lpstr>Ion</vt:lpstr>
      <vt:lpstr>Bacterial Foraging Optimization (BFO)</vt:lpstr>
      <vt:lpstr>Optimization problems</vt:lpstr>
      <vt:lpstr>Biological inspiration</vt:lpstr>
      <vt:lpstr>Bacterial foraging optimization algorithm</vt:lpstr>
      <vt:lpstr>Chemotaxis</vt:lpstr>
      <vt:lpstr>Swarming</vt:lpstr>
      <vt:lpstr>Pseudo code</vt:lpstr>
      <vt:lpstr>Demo</vt:lpstr>
      <vt:lpstr>Applications</vt:lpstr>
      <vt:lpstr>Pros and cons</vt:lpstr>
      <vt:lpstr>Q/A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Bakterijska pretraga</dc:title>
  <dc:creator>Momčilo Vasilijević</dc:creator>
  <cp:lastModifiedBy>Momčilo Vasilijević</cp:lastModifiedBy>
  <cp:revision>37</cp:revision>
  <dcterms:created xsi:type="dcterms:W3CDTF">2015-12-25T09:30:51Z</dcterms:created>
  <dcterms:modified xsi:type="dcterms:W3CDTF">2015-12-26T21:12:47Z</dcterms:modified>
</cp:coreProperties>
</file>